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70" r:id="rId3"/>
    <p:sldId id="266" r:id="rId4"/>
    <p:sldId id="260" r:id="rId5"/>
    <p:sldId id="269" r:id="rId6"/>
    <p:sldId id="261" r:id="rId7"/>
    <p:sldId id="267" r:id="rId8"/>
    <p:sldId id="262" r:id="rId9"/>
    <p:sldId id="268" r:id="rId10"/>
    <p:sldId id="271" r:id="rId11"/>
    <p:sldId id="272" r:id="rId12"/>
    <p:sldId id="273" r:id="rId13"/>
    <p:sldId id="274"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1D8BD707-D9CF-40AE-B4C6-C98DA3205C09}" type="datetimeFigureOut">
              <a:rPr lang="en-US" smtClean="0"/>
              <a:pPr/>
              <a:t>4/19/2020</a:t>
            </a:fld>
            <a:endParaRPr lang="en-US"/>
          </a:p>
        </p:txBody>
      </p:sp>
      <p:sp>
        <p:nvSpPr>
          <p:cNvPr id="20" name="عنصر نائب للتذييل 19"/>
          <p:cNvSpPr>
            <a:spLocks noGrp="1"/>
          </p:cNvSpPr>
          <p:nvPr>
            <p:ph type="ftr" sz="quarter" idx="11"/>
          </p:nvPr>
        </p:nvSpPr>
        <p:spPr/>
        <p:txBody>
          <a:bodyPr/>
          <a:lstStyle>
            <a:extLst/>
          </a:lstStyle>
          <a:p>
            <a:endParaRPr lang="en-US"/>
          </a:p>
        </p:txBody>
      </p:sp>
      <p:sp>
        <p:nvSpPr>
          <p:cNvPr id="10" name="عنصر نائب لرقم الشريحة 9"/>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D8BD707-D9CF-40AE-B4C6-C98DA3205C09}" type="datetimeFigureOut">
              <a:rPr lang="en-US" smtClean="0"/>
              <a:pPr/>
              <a:t>4/19/2020</a:t>
            </a:fld>
            <a:endParaRPr lang="en-US"/>
          </a:p>
        </p:txBody>
      </p:sp>
      <p:sp>
        <p:nvSpPr>
          <p:cNvPr id="5" name="عنصر نائب للتذييل 4"/>
          <p:cNvSpPr>
            <a:spLocks noGrp="1"/>
          </p:cNvSpPr>
          <p:nvPr>
            <p:ph type="ftr" sz="quarter" idx="11"/>
          </p:nvPr>
        </p:nvSpPr>
        <p:spPr/>
        <p:txBody>
          <a:bodyPr/>
          <a:lstStyle>
            <a:extLst/>
          </a:lstStyle>
          <a:p>
            <a:endParaRPr lang="en-US"/>
          </a:p>
        </p:txBody>
      </p:sp>
      <p:sp>
        <p:nvSpPr>
          <p:cNvPr id="6" name="عنصر نائب لرقم الشريحة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D8BD707-D9CF-40AE-B4C6-C98DA3205C09}" type="datetimeFigureOut">
              <a:rPr lang="en-US" smtClean="0"/>
              <a:pPr/>
              <a:t>4/19/2020</a:t>
            </a:fld>
            <a:endParaRPr lang="en-US"/>
          </a:p>
        </p:txBody>
      </p:sp>
      <p:sp>
        <p:nvSpPr>
          <p:cNvPr id="5" name="عنصر نائب للتذييل 4"/>
          <p:cNvSpPr>
            <a:spLocks noGrp="1"/>
          </p:cNvSpPr>
          <p:nvPr>
            <p:ph type="ftr" sz="quarter" idx="11"/>
          </p:nvPr>
        </p:nvSpPr>
        <p:spPr/>
        <p:txBody>
          <a:bodyPr/>
          <a:lstStyle>
            <a:extLst/>
          </a:lstStyle>
          <a:p>
            <a:endParaRPr lang="en-US"/>
          </a:p>
        </p:txBody>
      </p:sp>
      <p:sp>
        <p:nvSpPr>
          <p:cNvPr id="6" name="عنصر نائب لرقم الشريحة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D8BD707-D9CF-40AE-B4C6-C98DA3205C09}" type="datetimeFigureOut">
              <a:rPr lang="en-US" smtClean="0"/>
              <a:pPr/>
              <a:t>4/19/2020</a:t>
            </a:fld>
            <a:endParaRPr lang="en-US"/>
          </a:p>
        </p:txBody>
      </p:sp>
      <p:sp>
        <p:nvSpPr>
          <p:cNvPr id="5" name="عنصر نائب للتذييل 4"/>
          <p:cNvSpPr>
            <a:spLocks noGrp="1"/>
          </p:cNvSpPr>
          <p:nvPr>
            <p:ph type="ftr" sz="quarter" idx="11"/>
          </p:nvPr>
        </p:nvSpPr>
        <p:spPr/>
        <p:txBody>
          <a:bodyPr/>
          <a:lstStyle>
            <a:extLst/>
          </a:lstStyle>
          <a:p>
            <a:endParaRPr lang="en-US"/>
          </a:p>
        </p:txBody>
      </p:sp>
      <p:sp>
        <p:nvSpPr>
          <p:cNvPr id="6" name="عنصر نائب لرقم الشريحة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1D8BD707-D9CF-40AE-B4C6-C98DA3205C09}" type="datetimeFigureOut">
              <a:rPr lang="en-US" smtClean="0"/>
              <a:pPr/>
              <a:t>4/19/2020</a:t>
            </a:fld>
            <a:endParaRPr lang="en-US"/>
          </a:p>
        </p:txBody>
      </p:sp>
      <p:sp>
        <p:nvSpPr>
          <p:cNvPr id="5" name="عنصر نائب للتذييل 4"/>
          <p:cNvSpPr>
            <a:spLocks noGrp="1"/>
          </p:cNvSpPr>
          <p:nvPr>
            <p:ph type="ftr" sz="quarter" idx="11"/>
          </p:nvPr>
        </p:nvSpPr>
        <p:spPr/>
        <p:txBody>
          <a:bodyPr/>
          <a:lstStyle>
            <a:extLst/>
          </a:lstStyle>
          <a:p>
            <a:endParaRPr lang="en-US"/>
          </a:p>
        </p:txBody>
      </p:sp>
      <p:sp>
        <p:nvSpPr>
          <p:cNvPr id="6" name="عنصر نائب لرقم الشريحة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1D8BD707-D9CF-40AE-B4C6-C98DA3205C09}" type="datetimeFigureOut">
              <a:rPr lang="en-US" smtClean="0"/>
              <a:pPr/>
              <a:t>4/19/2020</a:t>
            </a:fld>
            <a:endParaRPr lang="en-US"/>
          </a:p>
        </p:txBody>
      </p:sp>
      <p:sp>
        <p:nvSpPr>
          <p:cNvPr id="6" name="عنصر نائب للتذييل 5"/>
          <p:cNvSpPr>
            <a:spLocks noGrp="1"/>
          </p:cNvSpPr>
          <p:nvPr>
            <p:ph type="ftr" sz="quarter" idx="11"/>
          </p:nvPr>
        </p:nvSpPr>
        <p:spPr/>
        <p:txBody>
          <a:bodyPr/>
          <a:lstStyle>
            <a:extLst/>
          </a:lstStyle>
          <a:p>
            <a:endParaRPr lang="en-US"/>
          </a:p>
        </p:txBody>
      </p:sp>
      <p:sp>
        <p:nvSpPr>
          <p:cNvPr id="7" name="عنصر نائب لرقم الشريحة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1D8BD707-D9CF-40AE-B4C6-C98DA3205C09}" type="datetimeFigureOut">
              <a:rPr lang="en-US" smtClean="0"/>
              <a:pPr/>
              <a:t>4/19/2020</a:t>
            </a:fld>
            <a:endParaRPr lang="en-US"/>
          </a:p>
        </p:txBody>
      </p:sp>
      <p:sp>
        <p:nvSpPr>
          <p:cNvPr id="8" name="عنصر نائب للتذييل 7"/>
          <p:cNvSpPr>
            <a:spLocks noGrp="1"/>
          </p:cNvSpPr>
          <p:nvPr>
            <p:ph type="ftr" sz="quarter" idx="11"/>
          </p:nvPr>
        </p:nvSpPr>
        <p:spPr/>
        <p:txBody>
          <a:bodyPr/>
          <a:lstStyle>
            <a:extLst/>
          </a:lstStyle>
          <a:p>
            <a:endParaRPr lang="en-US"/>
          </a:p>
        </p:txBody>
      </p:sp>
      <p:sp>
        <p:nvSpPr>
          <p:cNvPr id="9" name="عنصر نائب لرقم الشريحة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1D8BD707-D9CF-40AE-B4C6-C98DA3205C09}" type="datetimeFigureOut">
              <a:rPr lang="en-US" smtClean="0"/>
              <a:pPr/>
              <a:t>4/19/2020</a:t>
            </a:fld>
            <a:endParaRPr lang="en-US"/>
          </a:p>
        </p:txBody>
      </p:sp>
      <p:sp>
        <p:nvSpPr>
          <p:cNvPr id="4" name="عنصر نائب للتذييل 3"/>
          <p:cNvSpPr>
            <a:spLocks noGrp="1"/>
          </p:cNvSpPr>
          <p:nvPr>
            <p:ph type="ftr" sz="quarter" idx="11"/>
          </p:nvPr>
        </p:nvSpPr>
        <p:spPr/>
        <p:txBody>
          <a:bodyPr/>
          <a:lstStyle>
            <a:extLst/>
          </a:lstStyle>
          <a:p>
            <a:endParaRPr lang="en-US"/>
          </a:p>
        </p:txBody>
      </p:sp>
      <p:sp>
        <p:nvSpPr>
          <p:cNvPr id="5" name="عنصر نائب لرقم الشريحة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1D8BD707-D9CF-40AE-B4C6-C98DA3205C09}" type="datetimeFigureOut">
              <a:rPr lang="en-US" smtClean="0"/>
              <a:pPr/>
              <a:t>4/19/2020</a:t>
            </a:fld>
            <a:endParaRPr lang="en-US"/>
          </a:p>
        </p:txBody>
      </p:sp>
      <p:sp>
        <p:nvSpPr>
          <p:cNvPr id="3" name="عنصر نائب للتذييل 2"/>
          <p:cNvSpPr>
            <a:spLocks noGrp="1"/>
          </p:cNvSpPr>
          <p:nvPr>
            <p:ph type="ftr" sz="quarter" idx="11"/>
          </p:nvPr>
        </p:nvSpPr>
        <p:spPr/>
        <p:txBody>
          <a:bodyPr/>
          <a:lstStyle>
            <a:extLst/>
          </a:lstStyle>
          <a:p>
            <a:endParaRPr lang="en-US"/>
          </a:p>
        </p:txBody>
      </p:sp>
      <p:sp>
        <p:nvSpPr>
          <p:cNvPr id="4" name="عنصر نائب لرقم الشريحة 3"/>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1D8BD707-D9CF-40AE-B4C6-C98DA3205C09}" type="datetimeFigureOut">
              <a:rPr lang="en-US" smtClean="0"/>
              <a:pPr/>
              <a:t>4/19/2020</a:t>
            </a:fld>
            <a:endParaRPr lang="en-US"/>
          </a:p>
        </p:txBody>
      </p:sp>
      <p:sp>
        <p:nvSpPr>
          <p:cNvPr id="6" name="عنصر نائب للتذييل 5"/>
          <p:cNvSpPr>
            <a:spLocks noGrp="1"/>
          </p:cNvSpPr>
          <p:nvPr>
            <p:ph type="ftr" sz="quarter" idx="11"/>
          </p:nvPr>
        </p:nvSpPr>
        <p:spPr/>
        <p:txBody>
          <a:bodyPr/>
          <a:lstStyle>
            <a:extLst/>
          </a:lstStyle>
          <a:p>
            <a:endParaRPr lang="en-US"/>
          </a:p>
        </p:txBody>
      </p:sp>
      <p:sp>
        <p:nvSpPr>
          <p:cNvPr id="7" name="عنصر نائب لرقم الشريحة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1D8BD707-D9CF-40AE-B4C6-C98DA3205C09}" type="datetimeFigureOut">
              <a:rPr lang="en-US" smtClean="0"/>
              <a:pPr/>
              <a:t>4/19/2020</a:t>
            </a:fld>
            <a:endParaRPr lang="en-US"/>
          </a:p>
        </p:txBody>
      </p:sp>
      <p:sp>
        <p:nvSpPr>
          <p:cNvPr id="6" name="عنصر نائب للتذييل 5"/>
          <p:cNvSpPr>
            <a:spLocks noGrp="1"/>
          </p:cNvSpPr>
          <p:nvPr>
            <p:ph type="ftr" sz="quarter" idx="11"/>
          </p:nvPr>
        </p:nvSpPr>
        <p:spPr/>
        <p:txBody>
          <a:bodyPr/>
          <a:lstStyle>
            <a:extLst/>
          </a:lstStyle>
          <a:p>
            <a:endParaRPr lang="en-US"/>
          </a:p>
        </p:txBody>
      </p:sp>
      <p:sp>
        <p:nvSpPr>
          <p:cNvPr id="7" name="عنصر نائب لرقم الشريحة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الأيقونة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D8BD707-D9CF-40AE-B4C6-C98DA3205C09}" type="datetimeFigureOut">
              <a:rPr lang="en-US" smtClean="0"/>
              <a:pPr/>
              <a:t>4/19/2020</a:t>
            </a:fld>
            <a:endParaRPr lang="en-US"/>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6F15528-21DE-4FAA-801E-634DDDAF4B2B}" type="slidenum">
              <a:rPr lang="en-US" smtClean="0"/>
              <a:pPr/>
              <a:t>‹#›</a:t>
            </a:fld>
            <a:endParaRPr lang="en-US"/>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62000"/>
          </a:xfrm>
        </p:spPr>
        <p:txBody>
          <a:bodyPr>
            <a:normAutofit/>
          </a:bodyPr>
          <a:lstStyle/>
          <a:p>
            <a:r>
              <a:rPr lang="en-IN" sz="3000" b="1" dirty="0" smtClean="0">
                <a:solidFill>
                  <a:schemeClr val="accent1"/>
                </a:solidFill>
                <a:latin typeface="Times New Roman" pitchFamily="18" charset="0"/>
                <a:cs typeface="Times New Roman" pitchFamily="18" charset="0"/>
              </a:rPr>
              <a:t>Materials and Products for Powder Metallurgy</a:t>
            </a:r>
            <a:endParaRPr lang="en-IN" sz="3000" b="1" dirty="0">
              <a:solidFill>
                <a:schemeClr val="accent1"/>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914400"/>
            <a:ext cx="8382000" cy="5410200"/>
          </a:xfrm>
        </p:spPr>
        <p:txBody>
          <a:bodyPr>
            <a:noAutofit/>
          </a:bodyPr>
          <a:lstStyle/>
          <a:p>
            <a:pPr marL="0" indent="0" algn="just">
              <a:buNone/>
            </a:pPr>
            <a:r>
              <a:rPr lang="en-US" sz="2100" dirty="0">
                <a:latin typeface="Times New Roman" pitchFamily="18" charset="0"/>
                <a:cs typeface="Times New Roman" pitchFamily="18" charset="0"/>
              </a:rPr>
              <a:t>Powder metallurgy technology is applied above all in the following fields:</a:t>
            </a:r>
          </a:p>
          <a:p>
            <a:pPr marL="0" indent="0" algn="just">
              <a:buNone/>
            </a:pPr>
            <a:r>
              <a:rPr lang="en-US" sz="2100" b="1" dirty="0" smtClean="0">
                <a:latin typeface="Times New Roman" pitchFamily="18" charset="0"/>
                <a:cs typeface="Times New Roman" pitchFamily="18" charset="0"/>
              </a:rPr>
              <a:t>1. A </a:t>
            </a:r>
            <a:r>
              <a:rPr lang="en-US" sz="2100" b="1" dirty="0">
                <a:latin typeface="Times New Roman" pitchFamily="18" charset="0"/>
                <a:cs typeface="Times New Roman" pitchFamily="18" charset="0"/>
              </a:rPr>
              <a:t>manufacture of powder metals, alloys and compounds as a material for a direct use </a:t>
            </a:r>
            <a:r>
              <a:rPr lang="en-US" sz="2100" dirty="0">
                <a:latin typeface="Times New Roman" pitchFamily="18" charset="0"/>
                <a:cs typeface="Times New Roman" pitchFamily="18" charset="0"/>
              </a:rPr>
              <a:t>– utilization in various technological fields (protective and decorative coatings,  pyrotechnics,  welding and surfacing, catalyzers in chemical industry, cementing materials for hydrometallurgy etc.).</a:t>
            </a:r>
          </a:p>
          <a:p>
            <a:pPr marL="0" indent="0" algn="just">
              <a:buNone/>
            </a:pPr>
            <a:r>
              <a:rPr lang="en-US" sz="2100" b="1" dirty="0" smtClean="0">
                <a:latin typeface="Times New Roman" pitchFamily="18" charset="0"/>
                <a:cs typeface="Times New Roman" pitchFamily="18" charset="0"/>
              </a:rPr>
              <a:t>2. A </a:t>
            </a:r>
            <a:r>
              <a:rPr lang="en-US" sz="2100" b="1" dirty="0">
                <a:latin typeface="Times New Roman" pitchFamily="18" charset="0"/>
                <a:cs typeface="Times New Roman" pitchFamily="18" charset="0"/>
              </a:rPr>
              <a:t>manufacture of materials and products with special properties which cannot be achieved  by classical metallurgy and metal processing </a:t>
            </a:r>
            <a:r>
              <a:rPr lang="en-US" sz="2100" dirty="0">
                <a:latin typeface="Times New Roman" pitchFamily="18" charset="0"/>
                <a:cs typeface="Times New Roman" pitchFamily="18" charset="0"/>
              </a:rPr>
              <a:t>– cemented carbides, dispersion hardened materials, porous metal materials, friction and sliding materials, contact materials of W-Cu, W-Ag type, composition of metal with nonmetal, such as Cu-C, Fe-C, Ag-</a:t>
            </a:r>
            <a:r>
              <a:rPr lang="en-US" sz="2100" dirty="0" err="1">
                <a:latin typeface="Times New Roman" pitchFamily="18" charset="0"/>
                <a:cs typeface="Times New Roman" pitchFamily="18" charset="0"/>
              </a:rPr>
              <a:t>CdO</a:t>
            </a:r>
            <a:r>
              <a:rPr lang="en-US" sz="2100" dirty="0">
                <a:latin typeface="Times New Roman" pitchFamily="18" charset="0"/>
                <a:cs typeface="Times New Roman" pitchFamily="18" charset="0"/>
              </a:rPr>
              <a:t>, </a:t>
            </a:r>
            <a:r>
              <a:rPr lang="en-US" sz="2100" dirty="0" err="1">
                <a:latin typeface="Times New Roman" pitchFamily="18" charset="0"/>
                <a:cs typeface="Times New Roman" pitchFamily="18" charset="0"/>
              </a:rPr>
              <a:t>superhard</a:t>
            </a:r>
            <a:r>
              <a:rPr lang="en-US" sz="2100" dirty="0">
                <a:latin typeface="Times New Roman" pitchFamily="18" charset="0"/>
                <a:cs typeface="Times New Roman" pitchFamily="18" charset="0"/>
              </a:rPr>
              <a:t> materials, etc.</a:t>
            </a:r>
          </a:p>
          <a:p>
            <a:pPr marL="0" indent="0" algn="just">
              <a:buNone/>
            </a:pPr>
            <a:r>
              <a:rPr lang="en-US" sz="2100" b="1" dirty="0" smtClean="0">
                <a:latin typeface="Times New Roman" pitchFamily="18" charset="0"/>
                <a:cs typeface="Times New Roman" pitchFamily="18" charset="0"/>
              </a:rPr>
              <a:t>3. A </a:t>
            </a:r>
            <a:r>
              <a:rPr lang="en-US" sz="2100" b="1" dirty="0">
                <a:latin typeface="Times New Roman" pitchFamily="18" charset="0"/>
                <a:cs typeface="Times New Roman" pitchFamily="18" charset="0"/>
              </a:rPr>
              <a:t>manufacture and processing of materials and products of common materials with typical or high technical parameters, but with advantageous technical-economic indicators </a:t>
            </a:r>
            <a:r>
              <a:rPr lang="en-US" sz="2100" dirty="0">
                <a:latin typeface="Times New Roman" pitchFamily="18" charset="0"/>
                <a:cs typeface="Times New Roman" pitchFamily="18" charset="0"/>
              </a:rPr>
              <a:t>– lower production cost, lower consumption of metals and energy, suitable conditions for process </a:t>
            </a:r>
            <a:r>
              <a:rPr lang="en-US" sz="2100" dirty="0" err="1">
                <a:latin typeface="Times New Roman" pitchFamily="18" charset="0"/>
                <a:cs typeface="Times New Roman" pitchFamily="18" charset="0"/>
              </a:rPr>
              <a:t>automatization</a:t>
            </a:r>
            <a:r>
              <a:rPr lang="en-US" sz="2100" dirty="0">
                <a:latin typeface="Times New Roman" pitchFamily="18" charset="0"/>
                <a:cs typeface="Times New Roman" pitchFamily="18" charset="0"/>
              </a:rPr>
              <a:t>, wage cost saving, etc.</a:t>
            </a:r>
          </a:p>
          <a:p>
            <a:pPr marL="0" indent="0" algn="just">
              <a:buNone/>
            </a:pPr>
            <a:endParaRPr lang="en-IN" sz="2100" dirty="0">
              <a:latin typeface="Times New Roman" pitchFamily="18" charset="0"/>
              <a:cs typeface="Times New Roman" pitchFamily="18" charset="0"/>
            </a:endParaRPr>
          </a:p>
        </p:txBody>
      </p:sp>
    </p:spTree>
    <p:extLst>
      <p:ext uri="{BB962C8B-B14F-4D97-AF65-F5344CB8AC3E}">
        <p14:creationId xmlns:p14="http://schemas.microsoft.com/office/powerpoint/2010/main" val="30259787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76200" y="274638"/>
            <a:ext cx="8382000" cy="715962"/>
          </a:xfrm>
        </p:spPr>
        <p:txBody>
          <a:bodyPr>
            <a:noAutofit/>
          </a:bodyPr>
          <a:lstStyle/>
          <a:p>
            <a:pPr marL="914400" marR="0" lvl="2" indent="0" algn="ctr" defTabSz="914400" rtl="0" eaLnBrk="1" fontAlgn="auto" latinLnBrk="0" hangingPunct="1">
              <a:lnSpc>
                <a:spcPct val="100000"/>
              </a:lnSpc>
              <a:spcBef>
                <a:spcPts val="1205"/>
              </a:spcBef>
              <a:spcAft>
                <a:spcPts val="0"/>
              </a:spcAft>
              <a:tabLst>
                <a:tab pos="456565" algn="l"/>
              </a:tabLst>
              <a:defRPr/>
            </a:pPr>
            <a:r>
              <a:rPr lang="en-US" sz="2400" b="1" kern="0" dirty="0" smtClean="0">
                <a:solidFill>
                  <a:srgbClr val="000080"/>
                </a:solidFill>
                <a:effectLst/>
                <a:latin typeface="Times New Roman"/>
                <a:ea typeface="Times New Roman"/>
              </a:rPr>
              <a:t>Fe-based PM</a:t>
            </a:r>
            <a:r>
              <a:rPr lang="en-US" sz="2400" b="1" kern="0" spc="-25" dirty="0" smtClean="0">
                <a:solidFill>
                  <a:srgbClr val="000080"/>
                </a:solidFill>
                <a:effectLst/>
                <a:latin typeface="Times New Roman"/>
                <a:ea typeface="Times New Roman"/>
              </a:rPr>
              <a:t> </a:t>
            </a:r>
            <a:r>
              <a:rPr lang="en-US" sz="2400" b="1" kern="0" dirty="0" smtClean="0">
                <a:solidFill>
                  <a:srgbClr val="000080"/>
                </a:solidFill>
                <a:effectLst/>
                <a:latin typeface="Times New Roman"/>
                <a:ea typeface="Times New Roman"/>
              </a:rPr>
              <a:t>product (</a:t>
            </a:r>
            <a:r>
              <a:rPr kumimoji="0" lang="en-US" sz="2400" b="1" i="0" u="none" strike="noStrike" kern="1200" cap="none" spc="-15" normalizeH="0" baseline="0" noProof="0" dirty="0" smtClean="0">
                <a:ln>
                  <a:noFill/>
                </a:ln>
                <a:solidFill>
                  <a:srgbClr val="1F487C"/>
                </a:solidFill>
                <a:effectLst/>
                <a:uLnTx/>
                <a:uFillTx/>
                <a:latin typeface="Times New Roman"/>
                <a:ea typeface="Times New Roman"/>
                <a:cs typeface="+mn-cs"/>
              </a:rPr>
              <a:t>PM products based on iron with low or medium</a:t>
            </a:r>
            <a:r>
              <a:rPr kumimoji="0" lang="en-US" sz="2400" b="1" i="0" u="none" strike="noStrike" kern="1200" cap="none" spc="-65" normalizeH="0" baseline="0" noProof="0" dirty="0" smtClean="0">
                <a:ln>
                  <a:noFill/>
                </a:ln>
                <a:solidFill>
                  <a:srgbClr val="1F487C"/>
                </a:solidFill>
                <a:effectLst/>
                <a:uLnTx/>
                <a:uFillTx/>
                <a:latin typeface="Times New Roman"/>
                <a:ea typeface="Times New Roman"/>
                <a:cs typeface="+mn-cs"/>
              </a:rPr>
              <a:t> </a:t>
            </a:r>
            <a:r>
              <a:rPr kumimoji="0" lang="en-US" sz="2400" b="1" i="0" u="none" strike="noStrike" kern="1200" cap="none" spc="-15" normalizeH="0" baseline="0" noProof="0" dirty="0" smtClean="0">
                <a:ln>
                  <a:noFill/>
                </a:ln>
                <a:solidFill>
                  <a:srgbClr val="1F487C"/>
                </a:solidFill>
                <a:effectLst/>
                <a:uLnTx/>
                <a:uFillTx/>
                <a:latin typeface="Times New Roman"/>
                <a:ea typeface="Times New Roman"/>
                <a:cs typeface="+mn-cs"/>
              </a:rPr>
              <a:t>strength)</a:t>
            </a:r>
            <a:endParaRPr lang="en-US" sz="2400" dirty="0"/>
          </a:p>
        </p:txBody>
      </p:sp>
      <p:sp>
        <p:nvSpPr>
          <p:cNvPr id="3" name="عنصر نائب للمحتوى 2"/>
          <p:cNvSpPr>
            <a:spLocks noGrp="1"/>
          </p:cNvSpPr>
          <p:nvPr>
            <p:ph idx="1"/>
          </p:nvPr>
        </p:nvSpPr>
        <p:spPr>
          <a:xfrm>
            <a:off x="304800" y="1143000"/>
            <a:ext cx="8382000" cy="5257800"/>
          </a:xfrm>
        </p:spPr>
        <p:txBody>
          <a:bodyPr>
            <a:noAutofit/>
          </a:bodyPr>
          <a:lstStyle/>
          <a:p>
            <a:pPr marL="0" marR="0" algn="just">
              <a:spcBef>
                <a:spcPts val="5"/>
              </a:spcBef>
              <a:spcAft>
                <a:spcPts val="0"/>
              </a:spcAft>
            </a:pPr>
            <a:r>
              <a:rPr lang="en-US" sz="2400" dirty="0" smtClean="0">
                <a:latin typeface="Times New Roman"/>
                <a:ea typeface="Times New Roman"/>
              </a:rPr>
              <a:t>PM </a:t>
            </a:r>
            <a:r>
              <a:rPr lang="en-US" sz="2400" dirty="0">
                <a:latin typeface="Times New Roman"/>
                <a:ea typeface="Times New Roman"/>
              </a:rPr>
              <a:t>product strength values can be improved through two basic methods:</a:t>
            </a:r>
          </a:p>
          <a:p>
            <a:pPr lvl="3" algn="just">
              <a:spcBef>
                <a:spcPts val="295"/>
              </a:spcBef>
              <a:buSzPts val="1200"/>
              <a:buFont typeface="Times New Roman"/>
              <a:buAutoNum type="arabicPeriod"/>
              <a:tabLst>
                <a:tab pos="385445" algn="l"/>
              </a:tabLst>
            </a:pPr>
            <a:r>
              <a:rPr lang="en-US" sz="2400" spc="-75" dirty="0">
                <a:latin typeface="Times New Roman"/>
                <a:ea typeface="Times New Roman"/>
              </a:rPr>
              <a:t>Decrease in</a:t>
            </a:r>
            <a:r>
              <a:rPr lang="en-US" sz="2400" spc="-30" dirty="0">
                <a:latin typeface="Times New Roman"/>
                <a:ea typeface="Times New Roman"/>
              </a:rPr>
              <a:t> </a:t>
            </a:r>
            <a:r>
              <a:rPr lang="en-US" sz="2400" spc="-75" dirty="0">
                <a:latin typeface="Times New Roman"/>
                <a:ea typeface="Times New Roman"/>
              </a:rPr>
              <a:t>porosity.</a:t>
            </a:r>
          </a:p>
          <a:p>
            <a:pPr lvl="3" algn="just">
              <a:spcBef>
                <a:spcPts val="285"/>
              </a:spcBef>
              <a:buSzPts val="1200"/>
              <a:buFont typeface="Times New Roman"/>
              <a:buAutoNum type="arabicPeriod"/>
              <a:tabLst>
                <a:tab pos="385445" algn="l"/>
              </a:tabLst>
            </a:pPr>
            <a:r>
              <a:rPr lang="en-US" sz="2400" spc="-75" dirty="0">
                <a:latin typeface="Times New Roman"/>
                <a:ea typeface="Times New Roman"/>
              </a:rPr>
              <a:t>Alloying with appropriate</a:t>
            </a:r>
            <a:r>
              <a:rPr lang="en-US" sz="2400" spc="-65" dirty="0">
                <a:latin typeface="Times New Roman"/>
                <a:ea typeface="Times New Roman"/>
              </a:rPr>
              <a:t> </a:t>
            </a:r>
            <a:r>
              <a:rPr lang="en-US" sz="2400" spc="-75" dirty="0">
                <a:latin typeface="Times New Roman"/>
                <a:ea typeface="Times New Roman"/>
              </a:rPr>
              <a:t>additives.</a:t>
            </a:r>
          </a:p>
          <a:p>
            <a:pPr marL="113030" marR="96520" indent="448945" algn="just">
              <a:spcBef>
                <a:spcPts val="570"/>
              </a:spcBef>
              <a:spcAft>
                <a:spcPts val="0"/>
              </a:spcAft>
            </a:pPr>
            <a:r>
              <a:rPr lang="en-US" sz="2400" dirty="0">
                <a:latin typeface="Times New Roman"/>
                <a:ea typeface="Times New Roman"/>
              </a:rPr>
              <a:t>Powder compressibility has a critical influence on a decrease in porosity of a sintered product. </a:t>
            </a:r>
            <a:r>
              <a:rPr lang="en-US" sz="2400" dirty="0" smtClean="0">
                <a:latin typeface="Times New Roman"/>
                <a:ea typeface="Times New Roman"/>
              </a:rPr>
              <a:t>Fig. 2 shows that even  </a:t>
            </a:r>
            <a:r>
              <a:rPr lang="en-US" sz="2400" dirty="0">
                <a:latin typeface="Times New Roman"/>
                <a:ea typeface="Times New Roman"/>
              </a:rPr>
              <a:t>unalloyed  Fe  powders </a:t>
            </a:r>
            <a:r>
              <a:rPr lang="en-US" sz="2400" dirty="0" smtClean="0">
                <a:latin typeface="Times New Roman"/>
                <a:ea typeface="Times New Roman"/>
              </a:rPr>
              <a:t>differ considerably in density  </a:t>
            </a:r>
            <a:r>
              <a:rPr lang="en-US" sz="2400" dirty="0">
                <a:latin typeface="Times New Roman"/>
                <a:ea typeface="Times New Roman"/>
              </a:rPr>
              <a:t>achievable   </a:t>
            </a:r>
            <a:r>
              <a:rPr lang="en-US" sz="2400" dirty="0" smtClean="0">
                <a:latin typeface="Times New Roman"/>
                <a:ea typeface="Times New Roman"/>
              </a:rPr>
              <a:t>after pressing</a:t>
            </a:r>
            <a:r>
              <a:rPr lang="en-US" sz="2400" dirty="0">
                <a:latin typeface="Times New Roman"/>
                <a:ea typeface="Times New Roman"/>
              </a:rPr>
              <a:t>. When using all technological possibilities for compaction (pressing, sintering, forging after sintering, HIP) and having 5 % residual porosity, iron unalloyed powders enable to obtain a value of tensile strength around 300 </a:t>
            </a:r>
            <a:r>
              <a:rPr lang="en-US" sz="2400" dirty="0" err="1">
                <a:latin typeface="Times New Roman"/>
                <a:ea typeface="Times New Roman"/>
              </a:rPr>
              <a:t>MPa</a:t>
            </a:r>
            <a:r>
              <a:rPr lang="en-US" sz="2400" dirty="0">
                <a:latin typeface="Times New Roman"/>
                <a:ea typeface="Times New Roman"/>
              </a:rPr>
              <a:t> and ductility up to 25 %. </a:t>
            </a:r>
            <a:endParaRPr lang="en-US" sz="2400" dirty="0"/>
          </a:p>
        </p:txBody>
      </p:sp>
    </p:spTree>
    <p:extLst>
      <p:ext uri="{BB962C8B-B14F-4D97-AF65-F5344CB8AC3E}">
        <p14:creationId xmlns:p14="http://schemas.microsoft.com/office/powerpoint/2010/main" val="7005481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85800"/>
            <a:ext cx="8229600" cy="5440363"/>
          </a:xfrm>
        </p:spPr>
        <p:txBody>
          <a:bodyPr>
            <a:normAutofit/>
          </a:bodyPr>
          <a:lstStyle/>
          <a:p>
            <a:pPr marL="113030" marR="96520" lvl="0" indent="448945" algn="just">
              <a:spcBef>
                <a:spcPts val="570"/>
              </a:spcBef>
            </a:pPr>
            <a:r>
              <a:rPr lang="en-US" sz="2400" dirty="0">
                <a:solidFill>
                  <a:prstClr val="black"/>
                </a:solidFill>
                <a:latin typeface="Times New Roman"/>
                <a:ea typeface="Times New Roman"/>
              </a:rPr>
              <a:t>A comparison of strength characteristics of the sintered iron and carbon steel, which are strongly dependent on density, powder properties and sintering conditions, is shown in Fig. </a:t>
            </a:r>
            <a:r>
              <a:rPr lang="en-US" sz="2400" dirty="0" smtClean="0">
                <a:solidFill>
                  <a:prstClr val="black"/>
                </a:solidFill>
                <a:latin typeface="Times New Roman"/>
                <a:ea typeface="Times New Roman"/>
              </a:rPr>
              <a:t>3. </a:t>
            </a:r>
            <a:r>
              <a:rPr lang="en-US" sz="2400" dirty="0">
                <a:solidFill>
                  <a:prstClr val="black"/>
                </a:solidFill>
                <a:latin typeface="Times New Roman"/>
                <a:ea typeface="Times New Roman"/>
              </a:rPr>
              <a:t>Main applications of the unalloyed iron powder are in a manufacture of machine parts for low loads and a manufacture of soft magnets working in direct current electrical fields</a:t>
            </a:r>
            <a:r>
              <a:rPr lang="en-US" sz="2400" dirty="0" smtClean="0">
                <a:solidFill>
                  <a:prstClr val="black"/>
                </a:solidFill>
                <a:latin typeface="Times New Roman"/>
                <a:ea typeface="Times New Roman"/>
              </a:rPr>
              <a:t>.</a:t>
            </a:r>
          </a:p>
          <a:p>
            <a:pPr marL="113030" marR="96520" lvl="0" indent="0" algn="just">
              <a:spcBef>
                <a:spcPts val="570"/>
              </a:spcBef>
              <a:buNone/>
            </a:pPr>
            <a:endParaRPr lang="en-US" sz="2400" dirty="0" smtClean="0">
              <a:latin typeface="Times New Roman"/>
              <a:ea typeface="Times New Roman"/>
            </a:endParaRPr>
          </a:p>
          <a:p>
            <a:pPr marL="676910" marR="96520" indent="-457200">
              <a:spcBef>
                <a:spcPts val="5"/>
              </a:spcBef>
              <a:spcAft>
                <a:spcPts val="0"/>
              </a:spcAft>
              <a:buFont typeface="Wingdings" pitchFamily="2" charset="2"/>
              <a:buChar char="v"/>
            </a:pPr>
            <a:r>
              <a:rPr lang="en-US" sz="2400" dirty="0" smtClean="0">
                <a:latin typeface="Times New Roman"/>
                <a:ea typeface="Times New Roman"/>
              </a:rPr>
              <a:t>Iron-based </a:t>
            </a:r>
            <a:r>
              <a:rPr lang="en-US" sz="2400" dirty="0">
                <a:latin typeface="Times New Roman"/>
                <a:ea typeface="Times New Roman"/>
              </a:rPr>
              <a:t>alloys can be prepared by various </a:t>
            </a:r>
            <a:r>
              <a:rPr lang="en-US" sz="2400" dirty="0" smtClean="0">
                <a:latin typeface="Times New Roman"/>
                <a:ea typeface="Times New Roman"/>
              </a:rPr>
              <a:t>methods:</a:t>
            </a:r>
          </a:p>
          <a:p>
            <a:pPr marL="562610" marR="96520">
              <a:spcBef>
                <a:spcPts val="5"/>
              </a:spcBef>
              <a:spcAft>
                <a:spcPts val="0"/>
              </a:spcAft>
            </a:pPr>
            <a:r>
              <a:rPr lang="en-US" sz="2400" dirty="0" smtClean="0">
                <a:latin typeface="Times New Roman"/>
                <a:ea typeface="Times New Roman"/>
              </a:rPr>
              <a:t>Mixing </a:t>
            </a:r>
            <a:r>
              <a:rPr lang="en-US" sz="2400" dirty="0">
                <a:latin typeface="Times New Roman"/>
                <a:ea typeface="Times New Roman"/>
              </a:rPr>
              <a:t>of powders of elementary metals or</a:t>
            </a:r>
            <a:r>
              <a:rPr lang="en-US" sz="2400" spc="-45" dirty="0">
                <a:latin typeface="Times New Roman"/>
                <a:ea typeface="Times New Roman"/>
              </a:rPr>
              <a:t> </a:t>
            </a:r>
            <a:r>
              <a:rPr lang="en-US" sz="2400" dirty="0" smtClean="0">
                <a:latin typeface="Times New Roman"/>
                <a:ea typeface="Times New Roman"/>
              </a:rPr>
              <a:t>pre-alloys.</a:t>
            </a:r>
          </a:p>
          <a:p>
            <a:pPr marL="562610" marR="96520">
              <a:spcBef>
                <a:spcPts val="5"/>
              </a:spcBef>
              <a:spcAft>
                <a:spcPts val="0"/>
              </a:spcAft>
            </a:pPr>
            <a:r>
              <a:rPr lang="en-US" sz="2400" dirty="0" smtClean="0">
                <a:latin typeface="Times New Roman"/>
                <a:ea typeface="Times New Roman"/>
              </a:rPr>
              <a:t>Diffusion </a:t>
            </a:r>
            <a:r>
              <a:rPr lang="en-US" sz="2400" dirty="0">
                <a:latin typeface="Times New Roman"/>
                <a:ea typeface="Times New Roman"/>
              </a:rPr>
              <a:t>alloying of</a:t>
            </a:r>
            <a:r>
              <a:rPr lang="en-US" sz="2400" spc="-40" dirty="0">
                <a:latin typeface="Times New Roman"/>
                <a:ea typeface="Times New Roman"/>
              </a:rPr>
              <a:t> </a:t>
            </a:r>
            <a:r>
              <a:rPr lang="en-US" sz="2400" dirty="0" smtClean="0">
                <a:latin typeface="Times New Roman"/>
                <a:ea typeface="Times New Roman"/>
              </a:rPr>
              <a:t>powders.</a:t>
            </a:r>
          </a:p>
          <a:p>
            <a:pPr marL="562610" marR="96520">
              <a:spcBef>
                <a:spcPts val="5"/>
              </a:spcBef>
              <a:spcAft>
                <a:spcPts val="0"/>
              </a:spcAft>
            </a:pPr>
            <a:r>
              <a:rPr lang="en-US" sz="2400" dirty="0" smtClean="0">
                <a:latin typeface="Times New Roman"/>
                <a:ea typeface="Times New Roman"/>
              </a:rPr>
              <a:t>Using </a:t>
            </a:r>
            <a:r>
              <a:rPr lang="en-US" sz="2400" dirty="0">
                <a:latin typeface="Times New Roman"/>
                <a:ea typeface="Times New Roman"/>
              </a:rPr>
              <a:t>pre-alloys prepared e.g. by melt</a:t>
            </a:r>
            <a:r>
              <a:rPr lang="en-US" sz="2400" spc="-40" dirty="0">
                <a:latin typeface="Times New Roman"/>
                <a:ea typeface="Times New Roman"/>
              </a:rPr>
              <a:t> </a:t>
            </a:r>
            <a:r>
              <a:rPr lang="en-US" sz="2400" dirty="0" smtClean="0">
                <a:latin typeface="Times New Roman"/>
                <a:ea typeface="Times New Roman"/>
              </a:rPr>
              <a:t>atomization.</a:t>
            </a:r>
          </a:p>
          <a:p>
            <a:pPr marL="562610" marR="96520">
              <a:spcBef>
                <a:spcPts val="5"/>
              </a:spcBef>
              <a:spcAft>
                <a:spcPts val="0"/>
              </a:spcAft>
            </a:pPr>
            <a:r>
              <a:rPr lang="en-US" sz="2400" dirty="0" smtClean="0">
                <a:latin typeface="Times New Roman"/>
                <a:ea typeface="Times New Roman"/>
              </a:rPr>
              <a:t>Mixing </a:t>
            </a:r>
            <a:r>
              <a:rPr lang="en-US" sz="2400" dirty="0">
                <a:latin typeface="Times New Roman"/>
                <a:ea typeface="Times New Roman"/>
              </a:rPr>
              <a:t>of powders of elementary metals and pre-alloys, the so-called </a:t>
            </a:r>
            <a:r>
              <a:rPr lang="en-US" sz="2400" dirty="0" err="1">
                <a:latin typeface="Times New Roman"/>
                <a:ea typeface="Times New Roman"/>
              </a:rPr>
              <a:t>hybride</a:t>
            </a:r>
            <a:r>
              <a:rPr lang="en-US" sz="2400" spc="-120" dirty="0">
                <a:latin typeface="Times New Roman"/>
                <a:ea typeface="Times New Roman"/>
              </a:rPr>
              <a:t> </a:t>
            </a:r>
            <a:r>
              <a:rPr lang="en-US" sz="2400" dirty="0">
                <a:latin typeface="Times New Roman"/>
                <a:ea typeface="Times New Roman"/>
              </a:rPr>
              <a:t>alloys.</a:t>
            </a:r>
          </a:p>
          <a:p>
            <a:endParaRPr lang="en-US" sz="2400" dirty="0"/>
          </a:p>
        </p:txBody>
      </p:sp>
    </p:spTree>
    <p:extLst>
      <p:ext uri="{BB962C8B-B14F-4D97-AF65-F5344CB8AC3E}">
        <p14:creationId xmlns:p14="http://schemas.microsoft.com/office/powerpoint/2010/main" val="1779248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533400"/>
            <a:ext cx="7848600" cy="502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مستطيل 4"/>
          <p:cNvSpPr/>
          <p:nvPr/>
        </p:nvSpPr>
        <p:spPr>
          <a:xfrm>
            <a:off x="685800" y="5715000"/>
            <a:ext cx="7848600" cy="400110"/>
          </a:xfrm>
          <a:prstGeom prst="rect">
            <a:avLst/>
          </a:prstGeom>
        </p:spPr>
        <p:txBody>
          <a:bodyPr wrap="square">
            <a:spAutoFit/>
          </a:bodyPr>
          <a:lstStyle/>
          <a:p>
            <a:pPr marR="8255" algn="ctr">
              <a:spcBef>
                <a:spcPts val="375"/>
              </a:spcBef>
            </a:pPr>
            <a:r>
              <a:rPr lang="en-US" sz="2000" b="1" dirty="0" smtClean="0">
                <a:latin typeface="Times New Roman"/>
                <a:ea typeface="Times New Roman"/>
              </a:rPr>
              <a:t>Fig</a:t>
            </a:r>
            <a:r>
              <a:rPr lang="en-US" sz="2000" b="1" dirty="0" smtClean="0">
                <a:latin typeface="Times New Roman"/>
                <a:ea typeface="Times New Roman"/>
              </a:rPr>
              <a:t>ure (2)</a:t>
            </a:r>
            <a:r>
              <a:rPr lang="en-US" sz="2000" b="1" dirty="0" smtClean="0">
                <a:latin typeface="Times New Roman"/>
                <a:ea typeface="Times New Roman"/>
              </a:rPr>
              <a:t> </a:t>
            </a:r>
            <a:r>
              <a:rPr lang="en-US" sz="2000" dirty="0">
                <a:latin typeface="Times New Roman"/>
                <a:ea typeface="Times New Roman"/>
              </a:rPr>
              <a:t>Comparison of compressibility of various types of </a:t>
            </a:r>
            <a:r>
              <a:rPr lang="en-US" sz="2000" dirty="0" smtClean="0">
                <a:latin typeface="Times New Roman"/>
                <a:ea typeface="Times New Roman"/>
              </a:rPr>
              <a:t>Fe-powders.</a:t>
            </a:r>
            <a:endParaRPr lang="en-US" sz="2000" dirty="0">
              <a:effectLst/>
              <a:latin typeface="Times New Roman"/>
              <a:ea typeface="Times New Roman"/>
            </a:endParaRPr>
          </a:p>
        </p:txBody>
      </p:sp>
    </p:spTree>
    <p:extLst>
      <p:ext uri="{BB962C8B-B14F-4D97-AF65-F5344CB8AC3E}">
        <p14:creationId xmlns:p14="http://schemas.microsoft.com/office/powerpoint/2010/main" val="14073766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533400"/>
            <a:ext cx="7924800" cy="495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مستطيل 3"/>
          <p:cNvSpPr/>
          <p:nvPr/>
        </p:nvSpPr>
        <p:spPr>
          <a:xfrm>
            <a:off x="228600" y="5712538"/>
            <a:ext cx="8686800" cy="707886"/>
          </a:xfrm>
          <a:prstGeom prst="rect">
            <a:avLst/>
          </a:prstGeom>
        </p:spPr>
        <p:txBody>
          <a:bodyPr wrap="square">
            <a:spAutoFit/>
          </a:bodyPr>
          <a:lstStyle/>
          <a:p>
            <a:pPr marL="544830" marR="96520" algn="ctr">
              <a:spcBef>
                <a:spcPts val="480"/>
              </a:spcBef>
              <a:spcAft>
                <a:spcPts val="0"/>
              </a:spcAft>
            </a:pPr>
            <a:r>
              <a:rPr lang="en-US" sz="2000" b="1" smtClean="0">
                <a:latin typeface="Times New Roman"/>
                <a:ea typeface="Times New Roman"/>
              </a:rPr>
              <a:t>Fig</a:t>
            </a:r>
            <a:r>
              <a:rPr lang="en-US" sz="2000" b="1" smtClean="0">
                <a:latin typeface="Times New Roman"/>
                <a:ea typeface="Times New Roman"/>
              </a:rPr>
              <a:t>ure (3)</a:t>
            </a:r>
            <a:r>
              <a:rPr lang="en-US" sz="2000" b="1" smtClean="0">
                <a:latin typeface="Times New Roman"/>
                <a:ea typeface="Times New Roman"/>
              </a:rPr>
              <a:t> </a:t>
            </a:r>
            <a:r>
              <a:rPr lang="en-US" sz="2000" dirty="0">
                <a:latin typeface="Times New Roman"/>
                <a:ea typeface="Times New Roman"/>
              </a:rPr>
              <a:t>Comparison of strength characteristics of the sintered iron and carbon </a:t>
            </a:r>
            <a:r>
              <a:rPr lang="en-US" sz="2000" dirty="0" smtClean="0">
                <a:latin typeface="Times New Roman"/>
                <a:ea typeface="Times New Roman"/>
              </a:rPr>
              <a:t>steel.</a:t>
            </a:r>
            <a:endParaRPr lang="en-US" sz="2000" dirty="0">
              <a:effectLst/>
              <a:latin typeface="Times New Roman"/>
              <a:ea typeface="Times New Roman"/>
            </a:endParaRPr>
          </a:p>
        </p:txBody>
      </p:sp>
    </p:spTree>
    <p:extLst>
      <p:ext uri="{BB962C8B-B14F-4D97-AF65-F5344CB8AC3E}">
        <p14:creationId xmlns:p14="http://schemas.microsoft.com/office/powerpoint/2010/main" val="6042798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533400"/>
            <a:ext cx="8229600" cy="5592763"/>
          </a:xfrm>
        </p:spPr>
        <p:txBody>
          <a:bodyPr>
            <a:normAutofit/>
          </a:bodyPr>
          <a:lstStyle/>
          <a:p>
            <a:pPr lvl="0" algn="just"/>
            <a:r>
              <a:rPr lang="en-IN" sz="2400" dirty="0">
                <a:solidFill>
                  <a:prstClr val="black"/>
                </a:solidFill>
                <a:latin typeface="Times New Roman" pitchFamily="18" charset="0"/>
                <a:cs typeface="Times New Roman" pitchFamily="18" charset="0"/>
              </a:rPr>
              <a:t>The raw materials for PM processing are more expensive than for other metalworking because of the additional energy required to reduce the metal to powder form. Accordingly,</a:t>
            </a:r>
          </a:p>
          <a:p>
            <a:pPr lvl="0" algn="just"/>
            <a:r>
              <a:rPr lang="en-IN" sz="2400" dirty="0">
                <a:solidFill>
                  <a:prstClr val="black"/>
                </a:solidFill>
                <a:latin typeface="Times New Roman" pitchFamily="18" charset="0"/>
                <a:cs typeface="Times New Roman" pitchFamily="18" charset="0"/>
              </a:rPr>
              <a:t>PM is competitive only in a certain range of applications. In this section we identify the materials and products that seem most suited to powder metallurgy.</a:t>
            </a:r>
          </a:p>
          <a:p>
            <a:pPr lvl="0" algn="just"/>
            <a:r>
              <a:rPr lang="en-IN" sz="2400" dirty="0">
                <a:solidFill>
                  <a:srgbClr val="FF0000"/>
                </a:solidFill>
                <a:latin typeface="Times New Roman" pitchFamily="18" charset="0"/>
                <a:cs typeface="Times New Roman" pitchFamily="18" charset="0"/>
              </a:rPr>
              <a:t>Powder Metallurgy Materials</a:t>
            </a:r>
            <a:r>
              <a:rPr lang="en-IN" sz="2400" dirty="0">
                <a:solidFill>
                  <a:prstClr val="black"/>
                </a:solidFill>
                <a:latin typeface="Times New Roman" pitchFamily="18" charset="0"/>
                <a:cs typeface="Times New Roman" pitchFamily="18" charset="0"/>
              </a:rPr>
              <a:t> </a:t>
            </a:r>
          </a:p>
          <a:p>
            <a:pPr lvl="0" algn="just"/>
            <a:r>
              <a:rPr lang="en-IN" sz="2400" dirty="0">
                <a:solidFill>
                  <a:prstClr val="black"/>
                </a:solidFill>
                <a:latin typeface="Times New Roman" pitchFamily="18" charset="0"/>
                <a:cs typeface="Times New Roman" pitchFamily="18" charset="0"/>
              </a:rPr>
              <a:t>From a chemistry standpoint, metal powders can be classified as either elemental or pre-alloyed. Elemental powders consist of a pure metal and are used in applications in which high purity is important. For example, pure iron might be used where its magnetic properties are important. The most common elemental powders are those of iron, </a:t>
            </a:r>
            <a:r>
              <a:rPr lang="en-IN" sz="2400" dirty="0" err="1">
                <a:solidFill>
                  <a:prstClr val="black"/>
                </a:solidFill>
                <a:latin typeface="Times New Roman" pitchFamily="18" charset="0"/>
                <a:cs typeface="Times New Roman" pitchFamily="18" charset="0"/>
              </a:rPr>
              <a:t>aluminum</a:t>
            </a:r>
            <a:r>
              <a:rPr lang="en-IN" sz="2400" dirty="0">
                <a:solidFill>
                  <a:prstClr val="black"/>
                </a:solidFill>
                <a:latin typeface="Times New Roman" pitchFamily="18" charset="0"/>
                <a:cs typeface="Times New Roman" pitchFamily="18" charset="0"/>
              </a:rPr>
              <a:t>, and copper</a:t>
            </a:r>
            <a:r>
              <a:rPr lang="en-IN" sz="2400" dirty="0" smtClean="0">
                <a:solidFill>
                  <a:prstClr val="black"/>
                </a:solidFill>
                <a:latin typeface="Times New Roman" pitchFamily="18" charset="0"/>
                <a:cs typeface="Times New Roman" pitchFamily="18" charset="0"/>
              </a:rPr>
              <a:t>.</a:t>
            </a:r>
            <a:endParaRPr lang="en-IN" sz="2400"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23215990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52400"/>
            <a:ext cx="8229600" cy="990600"/>
          </a:xfrm>
        </p:spPr>
        <p:txBody>
          <a:bodyPr>
            <a:normAutofit/>
          </a:bodyPr>
          <a:lstStyle/>
          <a:p>
            <a:r>
              <a:rPr lang="en-US" sz="2800" b="1" dirty="0" smtClean="0">
                <a:solidFill>
                  <a:srgbClr val="0070C0"/>
                </a:solidFill>
                <a:latin typeface="Times New Roman"/>
                <a:ea typeface="Times New Roman"/>
              </a:rPr>
              <a:t>Fig</a:t>
            </a:r>
            <a:r>
              <a:rPr lang="en-US" sz="2800" b="1" dirty="0" smtClean="0">
                <a:solidFill>
                  <a:srgbClr val="0070C0"/>
                </a:solidFill>
                <a:latin typeface="Times New Roman"/>
                <a:ea typeface="Times New Roman"/>
              </a:rPr>
              <a:t>ure (1)</a:t>
            </a:r>
            <a:r>
              <a:rPr lang="en-US" sz="2800" b="1" dirty="0" smtClean="0">
                <a:solidFill>
                  <a:srgbClr val="0070C0"/>
                </a:solidFill>
                <a:latin typeface="Times New Roman"/>
                <a:ea typeface="Times New Roman"/>
              </a:rPr>
              <a:t> </a:t>
            </a:r>
            <a:r>
              <a:rPr lang="en-US" sz="2800" dirty="0">
                <a:solidFill>
                  <a:srgbClr val="0070C0"/>
                </a:solidFill>
                <a:latin typeface="Times New Roman"/>
                <a:ea typeface="Times New Roman"/>
              </a:rPr>
              <a:t>Application of powder metallurgy products in various parts of a passenger vehicle </a:t>
            </a:r>
            <a:endParaRPr lang="en-US" sz="2800" dirty="0">
              <a:solidFill>
                <a:srgbClr val="0070C0"/>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143000"/>
            <a:ext cx="8382000" cy="53294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692454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562600"/>
          </a:xfrm>
        </p:spPr>
        <p:txBody>
          <a:bodyPr>
            <a:normAutofit/>
          </a:bodyPr>
          <a:lstStyle/>
          <a:p>
            <a:pPr algn="just">
              <a:lnSpc>
                <a:spcPct val="150000"/>
              </a:lnSpc>
            </a:pPr>
            <a:r>
              <a:rPr lang="en-IN" sz="2800" dirty="0">
                <a:latin typeface="Times New Roman" pitchFamily="18" charset="0"/>
                <a:cs typeface="Times New Roman" pitchFamily="18" charset="0"/>
              </a:rPr>
              <a:t>Elemental powders are also mixed with other metal powders to produce </a:t>
            </a:r>
            <a:r>
              <a:rPr lang="en-IN" sz="2800" dirty="0" smtClean="0">
                <a:latin typeface="Times New Roman" pitchFamily="18" charset="0"/>
                <a:cs typeface="Times New Roman" pitchFamily="18" charset="0"/>
              </a:rPr>
              <a:t>special alloys </a:t>
            </a:r>
            <a:r>
              <a:rPr lang="en-IN" sz="2800" dirty="0">
                <a:latin typeface="Times New Roman" pitchFamily="18" charset="0"/>
                <a:cs typeface="Times New Roman" pitchFamily="18" charset="0"/>
              </a:rPr>
              <a:t>that are difficult to formulate using conventional processing methods. </a:t>
            </a:r>
            <a:endParaRPr lang="en-IN" sz="2800" dirty="0" smtClean="0">
              <a:latin typeface="Times New Roman" pitchFamily="18" charset="0"/>
              <a:cs typeface="Times New Roman" pitchFamily="18" charset="0"/>
            </a:endParaRPr>
          </a:p>
          <a:p>
            <a:pPr algn="just">
              <a:lnSpc>
                <a:spcPct val="150000"/>
              </a:lnSpc>
            </a:pPr>
            <a:r>
              <a:rPr lang="en-IN" sz="2800" dirty="0" smtClean="0">
                <a:latin typeface="Times New Roman" pitchFamily="18" charset="0"/>
                <a:cs typeface="Times New Roman" pitchFamily="18" charset="0"/>
              </a:rPr>
              <a:t>Tool steels are </a:t>
            </a:r>
            <a:r>
              <a:rPr lang="en-IN" sz="2800" dirty="0">
                <a:latin typeface="Times New Roman" pitchFamily="18" charset="0"/>
                <a:cs typeface="Times New Roman" pitchFamily="18" charset="0"/>
              </a:rPr>
              <a:t>an example; PM permits blending of ingredients that is difficult or impossible </a:t>
            </a:r>
            <a:r>
              <a:rPr lang="en-IN" sz="2800" dirty="0" smtClean="0">
                <a:latin typeface="Times New Roman" pitchFamily="18" charset="0"/>
                <a:cs typeface="Times New Roman" pitchFamily="18" charset="0"/>
              </a:rPr>
              <a:t>by traditional </a:t>
            </a:r>
            <a:r>
              <a:rPr lang="en-IN" sz="2800" dirty="0">
                <a:latin typeface="Times New Roman" pitchFamily="18" charset="0"/>
                <a:cs typeface="Times New Roman" pitchFamily="18" charset="0"/>
              </a:rPr>
              <a:t>alloying techniques. </a:t>
            </a:r>
            <a:endParaRPr lang="en-IN" sz="28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18497768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85800"/>
            <a:ext cx="8229600" cy="5440363"/>
          </a:xfrm>
        </p:spPr>
        <p:txBody>
          <a:bodyPr>
            <a:noAutofit/>
          </a:bodyPr>
          <a:lstStyle/>
          <a:p>
            <a:pPr lvl="0" algn="just">
              <a:lnSpc>
                <a:spcPct val="150000"/>
              </a:lnSpc>
            </a:pPr>
            <a:r>
              <a:rPr lang="en-IN" sz="2800" dirty="0">
                <a:solidFill>
                  <a:prstClr val="black"/>
                </a:solidFill>
                <a:latin typeface="Times New Roman" pitchFamily="18" charset="0"/>
                <a:cs typeface="Times New Roman" pitchFamily="18" charset="0"/>
              </a:rPr>
              <a:t>Using mixtures of elemental powders to form an alloy provides a processing benefit, even where special alloys are not involved. </a:t>
            </a:r>
          </a:p>
          <a:p>
            <a:pPr lvl="0" algn="just">
              <a:lnSpc>
                <a:spcPct val="150000"/>
              </a:lnSpc>
            </a:pPr>
            <a:r>
              <a:rPr lang="en-IN" sz="2800" dirty="0">
                <a:solidFill>
                  <a:prstClr val="black"/>
                </a:solidFill>
                <a:latin typeface="Times New Roman" pitchFamily="18" charset="0"/>
                <a:cs typeface="Times New Roman" pitchFamily="18" charset="0"/>
              </a:rPr>
              <a:t>Because the powders are pure metals, they are not as strong as pre-alloyed metals. Therefore, they deform more readily during pressing, so that density and green strength are higher than with pre-alloyed compacts</a:t>
            </a:r>
            <a:r>
              <a:rPr lang="en-IN" sz="2800" dirty="0" smtClean="0">
                <a:solidFill>
                  <a:prstClr val="black"/>
                </a:solidFill>
                <a:latin typeface="Times New Roman" pitchFamily="18" charset="0"/>
                <a:cs typeface="Times New Roman" pitchFamily="18" charset="0"/>
              </a:rPr>
              <a:t>.</a:t>
            </a:r>
            <a:endParaRPr lang="en-IN" sz="2800"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11251806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762000"/>
            <a:ext cx="8382000" cy="5486400"/>
          </a:xfrm>
        </p:spPr>
        <p:txBody>
          <a:bodyPr>
            <a:noAutofit/>
          </a:bodyPr>
          <a:lstStyle/>
          <a:p>
            <a:pPr algn="just">
              <a:lnSpc>
                <a:spcPct val="150000"/>
              </a:lnSpc>
            </a:pPr>
            <a:r>
              <a:rPr lang="en-IN" sz="2800" dirty="0">
                <a:latin typeface="Times New Roman" pitchFamily="18" charset="0"/>
                <a:cs typeface="Times New Roman" pitchFamily="18" charset="0"/>
              </a:rPr>
              <a:t>In pre-alloyed powders, each particle is an alloy composed of the desired </a:t>
            </a:r>
            <a:r>
              <a:rPr lang="en-IN" sz="2800" dirty="0" smtClean="0">
                <a:latin typeface="Times New Roman" pitchFamily="18" charset="0"/>
                <a:cs typeface="Times New Roman" pitchFamily="18" charset="0"/>
              </a:rPr>
              <a:t>chemical composition</a:t>
            </a:r>
            <a:r>
              <a:rPr lang="en-IN" sz="2800" dirty="0">
                <a:latin typeface="Times New Roman" pitchFamily="18" charset="0"/>
                <a:cs typeface="Times New Roman" pitchFamily="18" charset="0"/>
              </a:rPr>
              <a:t>. </a:t>
            </a:r>
            <a:endParaRPr lang="en-IN" sz="2800" dirty="0" smtClean="0">
              <a:latin typeface="Times New Roman" pitchFamily="18" charset="0"/>
              <a:cs typeface="Times New Roman" pitchFamily="18" charset="0"/>
            </a:endParaRPr>
          </a:p>
          <a:p>
            <a:pPr algn="just">
              <a:lnSpc>
                <a:spcPct val="150000"/>
              </a:lnSpc>
            </a:pPr>
            <a:r>
              <a:rPr lang="en-IN" sz="2800" dirty="0" smtClean="0">
                <a:latin typeface="Times New Roman" pitchFamily="18" charset="0"/>
                <a:cs typeface="Times New Roman" pitchFamily="18" charset="0"/>
              </a:rPr>
              <a:t>Pre-alloyed </a:t>
            </a:r>
            <a:r>
              <a:rPr lang="en-IN" sz="2800" dirty="0">
                <a:latin typeface="Times New Roman" pitchFamily="18" charset="0"/>
                <a:cs typeface="Times New Roman" pitchFamily="18" charset="0"/>
              </a:rPr>
              <a:t>powders are used for alloys that cannot be formulated by </a:t>
            </a:r>
            <a:r>
              <a:rPr lang="en-IN" sz="2800" dirty="0" smtClean="0">
                <a:latin typeface="Times New Roman" pitchFamily="18" charset="0"/>
                <a:cs typeface="Times New Roman" pitchFamily="18" charset="0"/>
              </a:rPr>
              <a:t>mixing elemental </a:t>
            </a:r>
            <a:r>
              <a:rPr lang="en-IN" sz="2800" dirty="0">
                <a:latin typeface="Times New Roman" pitchFamily="18" charset="0"/>
                <a:cs typeface="Times New Roman" pitchFamily="18" charset="0"/>
              </a:rPr>
              <a:t>powders; stainless steel is an important example. </a:t>
            </a:r>
            <a:endParaRPr lang="en-IN" sz="2800" dirty="0" smtClean="0">
              <a:latin typeface="Times New Roman" pitchFamily="18" charset="0"/>
              <a:cs typeface="Times New Roman" pitchFamily="18" charset="0"/>
            </a:endParaRPr>
          </a:p>
          <a:p>
            <a:pPr algn="just">
              <a:lnSpc>
                <a:spcPct val="150000"/>
              </a:lnSpc>
            </a:pPr>
            <a:r>
              <a:rPr lang="en-IN" sz="2800" dirty="0" smtClean="0">
                <a:latin typeface="Times New Roman" pitchFamily="18" charset="0"/>
                <a:cs typeface="Times New Roman" pitchFamily="18" charset="0"/>
              </a:rPr>
              <a:t>The </a:t>
            </a:r>
            <a:r>
              <a:rPr lang="en-IN" sz="2800" dirty="0">
                <a:latin typeface="Times New Roman" pitchFamily="18" charset="0"/>
                <a:cs typeface="Times New Roman" pitchFamily="18" charset="0"/>
              </a:rPr>
              <a:t>most common </a:t>
            </a:r>
            <a:r>
              <a:rPr lang="en-IN" sz="2800" dirty="0" smtClean="0">
                <a:latin typeface="Times New Roman" pitchFamily="18" charset="0"/>
                <a:cs typeface="Times New Roman" pitchFamily="18" charset="0"/>
              </a:rPr>
              <a:t>pre-alloyed powders </a:t>
            </a:r>
            <a:r>
              <a:rPr lang="en-IN" sz="2800" dirty="0">
                <a:latin typeface="Times New Roman" pitchFamily="18" charset="0"/>
                <a:cs typeface="Times New Roman" pitchFamily="18" charset="0"/>
              </a:rPr>
              <a:t>are certain copper alloys, stainless steel, and high-speed </a:t>
            </a:r>
            <a:r>
              <a:rPr lang="en-IN" sz="2800" dirty="0" smtClean="0">
                <a:latin typeface="Times New Roman" pitchFamily="18" charset="0"/>
                <a:cs typeface="Times New Roman" pitchFamily="18" charset="0"/>
              </a:rPr>
              <a:t>steel. </a:t>
            </a:r>
            <a:endParaRPr lang="en-IN" sz="2800" dirty="0">
              <a:latin typeface="Times New Roman" pitchFamily="18" charset="0"/>
              <a:cs typeface="Times New Roman" pitchFamily="18" charset="0"/>
            </a:endParaRPr>
          </a:p>
        </p:txBody>
      </p:sp>
    </p:spTree>
    <p:extLst>
      <p:ext uri="{BB962C8B-B14F-4D97-AF65-F5344CB8AC3E}">
        <p14:creationId xmlns:p14="http://schemas.microsoft.com/office/powerpoint/2010/main" val="26464560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533400"/>
            <a:ext cx="8229600" cy="5592763"/>
          </a:xfrm>
        </p:spPr>
        <p:txBody>
          <a:bodyPr>
            <a:noAutofit/>
          </a:bodyPr>
          <a:lstStyle/>
          <a:p>
            <a:pPr lvl="0" algn="just"/>
            <a:r>
              <a:rPr lang="en-IN" sz="2800" dirty="0">
                <a:solidFill>
                  <a:prstClr val="black"/>
                </a:solidFill>
                <a:latin typeface="Times New Roman" pitchFamily="18" charset="0"/>
                <a:cs typeface="Times New Roman" pitchFamily="18" charset="0"/>
              </a:rPr>
              <a:t>The commonly used elemental and pre-alloyed powdered metals, in approximate order of tonnage usage, are: </a:t>
            </a:r>
          </a:p>
          <a:p>
            <a:pPr marL="0" lvl="0" indent="0" algn="just">
              <a:buNone/>
            </a:pPr>
            <a:r>
              <a:rPr lang="en-IN" sz="2800" dirty="0">
                <a:solidFill>
                  <a:prstClr val="black"/>
                </a:solidFill>
                <a:latin typeface="Times New Roman" pitchFamily="18" charset="0"/>
                <a:cs typeface="Times New Roman" pitchFamily="18" charset="0"/>
              </a:rPr>
              <a:t>(1) iron, by far the most widely used PM metal, frequently mixed with graphite to make steel parts, </a:t>
            </a:r>
          </a:p>
          <a:p>
            <a:pPr marL="0" lvl="0" indent="0" algn="just">
              <a:buNone/>
            </a:pPr>
            <a:r>
              <a:rPr lang="en-IN" sz="2800" dirty="0">
                <a:solidFill>
                  <a:prstClr val="black"/>
                </a:solidFill>
                <a:latin typeface="Times New Roman" pitchFamily="18" charset="0"/>
                <a:cs typeface="Times New Roman" pitchFamily="18" charset="0"/>
              </a:rPr>
              <a:t>(2) </a:t>
            </a:r>
            <a:r>
              <a:rPr lang="en-IN" sz="2800" dirty="0" err="1">
                <a:solidFill>
                  <a:prstClr val="black"/>
                </a:solidFill>
                <a:latin typeface="Times New Roman" pitchFamily="18" charset="0"/>
                <a:cs typeface="Times New Roman" pitchFamily="18" charset="0"/>
              </a:rPr>
              <a:t>aluminum</a:t>
            </a:r>
            <a:r>
              <a:rPr lang="en-IN" sz="2800" dirty="0">
                <a:solidFill>
                  <a:prstClr val="black"/>
                </a:solidFill>
                <a:latin typeface="Times New Roman" pitchFamily="18" charset="0"/>
                <a:cs typeface="Times New Roman" pitchFamily="18" charset="0"/>
              </a:rPr>
              <a:t>, </a:t>
            </a:r>
          </a:p>
          <a:p>
            <a:pPr marL="0" lvl="0" indent="0" algn="just">
              <a:buNone/>
            </a:pPr>
            <a:r>
              <a:rPr lang="en-IN" sz="2800" dirty="0">
                <a:solidFill>
                  <a:prstClr val="black"/>
                </a:solidFill>
                <a:latin typeface="Times New Roman" pitchFamily="18" charset="0"/>
                <a:cs typeface="Times New Roman" pitchFamily="18" charset="0"/>
              </a:rPr>
              <a:t>(3) copper and its alloys, </a:t>
            </a:r>
          </a:p>
          <a:p>
            <a:pPr marL="0" lvl="0" indent="0" algn="just">
              <a:buNone/>
            </a:pPr>
            <a:r>
              <a:rPr lang="en-IN" sz="2800" dirty="0">
                <a:solidFill>
                  <a:prstClr val="black"/>
                </a:solidFill>
                <a:latin typeface="Times New Roman" pitchFamily="18" charset="0"/>
                <a:cs typeface="Times New Roman" pitchFamily="18" charset="0"/>
              </a:rPr>
              <a:t>(4) nickel, </a:t>
            </a:r>
          </a:p>
          <a:p>
            <a:pPr marL="0" lvl="0" indent="0" algn="just">
              <a:buNone/>
            </a:pPr>
            <a:r>
              <a:rPr lang="en-IN" sz="2800" dirty="0">
                <a:solidFill>
                  <a:prstClr val="black"/>
                </a:solidFill>
                <a:latin typeface="Times New Roman" pitchFamily="18" charset="0"/>
                <a:cs typeface="Times New Roman" pitchFamily="18" charset="0"/>
              </a:rPr>
              <a:t>(5) stainless steel, </a:t>
            </a:r>
          </a:p>
          <a:p>
            <a:pPr marL="0" lvl="0" indent="0" algn="just">
              <a:buNone/>
            </a:pPr>
            <a:r>
              <a:rPr lang="en-IN" sz="2800" dirty="0">
                <a:solidFill>
                  <a:prstClr val="black"/>
                </a:solidFill>
                <a:latin typeface="Times New Roman" pitchFamily="18" charset="0"/>
                <a:cs typeface="Times New Roman" pitchFamily="18" charset="0"/>
              </a:rPr>
              <a:t>(6) high-speed steel, and </a:t>
            </a:r>
          </a:p>
          <a:p>
            <a:pPr marL="0" lvl="0" indent="0" algn="just">
              <a:buNone/>
            </a:pPr>
            <a:r>
              <a:rPr lang="en-IN" sz="2800" dirty="0">
                <a:solidFill>
                  <a:prstClr val="black"/>
                </a:solidFill>
                <a:latin typeface="Times New Roman" pitchFamily="18" charset="0"/>
                <a:cs typeface="Times New Roman" pitchFamily="18" charset="0"/>
              </a:rPr>
              <a:t>(7) other PM materials such as tungsten, molybdenum, titanium, tin, and precious metals</a:t>
            </a:r>
            <a:r>
              <a:rPr lang="en-IN" sz="2800" dirty="0" smtClean="0">
                <a:solidFill>
                  <a:prstClr val="black"/>
                </a:solidFill>
                <a:latin typeface="Times New Roman" pitchFamily="18" charset="0"/>
                <a:cs typeface="Times New Roman" pitchFamily="18" charset="0"/>
              </a:rPr>
              <a:t>.</a:t>
            </a:r>
            <a:endParaRPr lang="en-IN" sz="2800"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7310751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305800" cy="5592763"/>
          </a:xfrm>
        </p:spPr>
        <p:txBody>
          <a:bodyPr>
            <a:noAutofit/>
          </a:bodyPr>
          <a:lstStyle/>
          <a:p>
            <a:pPr algn="just">
              <a:lnSpc>
                <a:spcPct val="150000"/>
              </a:lnSpc>
            </a:pPr>
            <a:r>
              <a:rPr lang="en-IN" sz="2800" dirty="0" smtClean="0">
                <a:latin typeface="Times New Roman" pitchFamily="18" charset="0"/>
                <a:cs typeface="Times New Roman" pitchFamily="18" charset="0"/>
              </a:rPr>
              <a:t>A substantial </a:t>
            </a:r>
            <a:r>
              <a:rPr lang="en-IN" sz="2800" dirty="0">
                <a:latin typeface="Times New Roman" pitchFamily="18" charset="0"/>
                <a:cs typeface="Times New Roman" pitchFamily="18" charset="0"/>
              </a:rPr>
              <a:t>advantage offered </a:t>
            </a:r>
            <a:r>
              <a:rPr lang="en-IN" sz="2800" dirty="0" smtClean="0">
                <a:latin typeface="Times New Roman" pitchFamily="18" charset="0"/>
                <a:cs typeface="Times New Roman" pitchFamily="18" charset="0"/>
              </a:rPr>
              <a:t>by PM technology </a:t>
            </a:r>
            <a:r>
              <a:rPr lang="en-IN" sz="2800" dirty="0">
                <a:latin typeface="Times New Roman" pitchFamily="18" charset="0"/>
                <a:cs typeface="Times New Roman" pitchFamily="18" charset="0"/>
              </a:rPr>
              <a:t>is </a:t>
            </a:r>
            <a:r>
              <a:rPr lang="en-IN" sz="2800" dirty="0" smtClean="0">
                <a:latin typeface="Times New Roman" pitchFamily="18" charset="0"/>
                <a:cs typeface="Times New Roman" pitchFamily="18" charset="0"/>
              </a:rPr>
              <a:t>that parts </a:t>
            </a:r>
            <a:r>
              <a:rPr lang="en-IN" sz="2800" dirty="0">
                <a:latin typeface="Times New Roman" pitchFamily="18" charset="0"/>
                <a:cs typeface="Times New Roman" pitchFamily="18" charset="0"/>
              </a:rPr>
              <a:t>can </a:t>
            </a:r>
            <a:r>
              <a:rPr lang="en-IN" sz="2800" dirty="0" smtClean="0">
                <a:latin typeface="Times New Roman" pitchFamily="18" charset="0"/>
                <a:cs typeface="Times New Roman" pitchFamily="18" charset="0"/>
              </a:rPr>
              <a:t>be made </a:t>
            </a:r>
            <a:r>
              <a:rPr lang="en-IN" sz="2800" dirty="0">
                <a:latin typeface="Times New Roman" pitchFamily="18" charset="0"/>
                <a:cs typeface="Times New Roman" pitchFamily="18" charset="0"/>
              </a:rPr>
              <a:t>to near net shape or net shape; they require little or no additional </a:t>
            </a:r>
            <a:r>
              <a:rPr lang="en-IN" sz="2800" dirty="0" smtClean="0">
                <a:latin typeface="Times New Roman" pitchFamily="18" charset="0"/>
                <a:cs typeface="Times New Roman" pitchFamily="18" charset="0"/>
              </a:rPr>
              <a:t>shaping after </a:t>
            </a:r>
            <a:r>
              <a:rPr lang="en-IN" sz="2800" dirty="0">
                <a:latin typeface="Times New Roman" pitchFamily="18" charset="0"/>
                <a:cs typeface="Times New Roman" pitchFamily="18" charset="0"/>
              </a:rPr>
              <a:t>PM processing. </a:t>
            </a:r>
            <a:endParaRPr lang="en-IN" sz="2800" dirty="0" smtClean="0">
              <a:latin typeface="Times New Roman" pitchFamily="18" charset="0"/>
              <a:cs typeface="Times New Roman" pitchFamily="18" charset="0"/>
            </a:endParaRPr>
          </a:p>
          <a:p>
            <a:pPr algn="just">
              <a:lnSpc>
                <a:spcPct val="150000"/>
              </a:lnSpc>
            </a:pPr>
            <a:r>
              <a:rPr lang="en-IN" sz="2800" dirty="0" smtClean="0">
                <a:latin typeface="Times New Roman" pitchFamily="18" charset="0"/>
                <a:cs typeface="Times New Roman" pitchFamily="18" charset="0"/>
              </a:rPr>
              <a:t>Some </a:t>
            </a:r>
            <a:r>
              <a:rPr lang="en-IN" sz="2800" dirty="0">
                <a:latin typeface="Times New Roman" pitchFamily="18" charset="0"/>
                <a:cs typeface="Times New Roman" pitchFamily="18" charset="0"/>
              </a:rPr>
              <a:t>of the components commonly manufactured by </a:t>
            </a:r>
            <a:r>
              <a:rPr lang="en-IN" sz="2800" dirty="0" smtClean="0">
                <a:latin typeface="Times New Roman" pitchFamily="18" charset="0"/>
                <a:cs typeface="Times New Roman" pitchFamily="18" charset="0"/>
              </a:rPr>
              <a:t>powder metallurgy </a:t>
            </a:r>
            <a:r>
              <a:rPr lang="en-IN" sz="2800" dirty="0">
                <a:latin typeface="Times New Roman" pitchFamily="18" charset="0"/>
                <a:cs typeface="Times New Roman" pitchFamily="18" charset="0"/>
              </a:rPr>
              <a:t>are gears, bearings, sprockets, fasteners, electrical contacts, cutting tools, </a:t>
            </a:r>
            <a:r>
              <a:rPr lang="en-IN" sz="2800" dirty="0" smtClean="0">
                <a:latin typeface="Times New Roman" pitchFamily="18" charset="0"/>
                <a:cs typeface="Times New Roman" pitchFamily="18" charset="0"/>
              </a:rPr>
              <a:t>and various </a:t>
            </a:r>
            <a:r>
              <a:rPr lang="en-IN" sz="2800" dirty="0">
                <a:latin typeface="Times New Roman" pitchFamily="18" charset="0"/>
                <a:cs typeface="Times New Roman" pitchFamily="18" charset="0"/>
              </a:rPr>
              <a:t>machinery parts. </a:t>
            </a:r>
          </a:p>
        </p:txBody>
      </p:sp>
    </p:spTree>
    <p:extLst>
      <p:ext uri="{BB962C8B-B14F-4D97-AF65-F5344CB8AC3E}">
        <p14:creationId xmlns:p14="http://schemas.microsoft.com/office/powerpoint/2010/main" val="25438921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04800" y="381000"/>
            <a:ext cx="8534400" cy="5745163"/>
          </a:xfrm>
        </p:spPr>
        <p:txBody>
          <a:bodyPr>
            <a:noAutofit/>
          </a:bodyPr>
          <a:lstStyle/>
          <a:p>
            <a:pPr lvl="0" algn="just"/>
            <a:r>
              <a:rPr lang="en-IN" sz="2700" dirty="0">
                <a:solidFill>
                  <a:prstClr val="black"/>
                </a:solidFill>
                <a:latin typeface="Times New Roman" pitchFamily="18" charset="0"/>
                <a:cs typeface="Times New Roman" pitchFamily="18" charset="0"/>
              </a:rPr>
              <a:t>When produced in large quantities, metal gears and bearings are particularly well suited to PM for two reasons: </a:t>
            </a:r>
          </a:p>
          <a:p>
            <a:pPr lvl="0" algn="just"/>
            <a:r>
              <a:rPr lang="en-IN" sz="2700" dirty="0">
                <a:solidFill>
                  <a:prstClr val="black"/>
                </a:solidFill>
                <a:latin typeface="Times New Roman" pitchFamily="18" charset="0"/>
                <a:cs typeface="Times New Roman" pitchFamily="18" charset="0"/>
              </a:rPr>
              <a:t>(1) the geometry is defined principally in two dimensions, so the part has a top surface of a certain shape, but there are no features along the sides; and</a:t>
            </a:r>
          </a:p>
          <a:p>
            <a:pPr lvl="0" algn="just"/>
            <a:r>
              <a:rPr lang="en-IN" sz="2700" dirty="0">
                <a:solidFill>
                  <a:prstClr val="black"/>
                </a:solidFill>
                <a:latin typeface="Times New Roman" pitchFamily="18" charset="0"/>
                <a:cs typeface="Times New Roman" pitchFamily="18" charset="0"/>
              </a:rPr>
              <a:t>(2) there is a need for porosity in the material to serve as a reservoir for lubricant. </a:t>
            </a:r>
            <a:endParaRPr lang="en-IN" sz="2700" dirty="0" smtClean="0">
              <a:solidFill>
                <a:prstClr val="black"/>
              </a:solidFill>
              <a:latin typeface="Times New Roman" pitchFamily="18" charset="0"/>
              <a:cs typeface="Times New Roman" pitchFamily="18" charset="0"/>
            </a:endParaRPr>
          </a:p>
          <a:p>
            <a:pPr lvl="0" algn="just"/>
            <a:r>
              <a:rPr lang="en-IN" sz="2700" dirty="0" smtClean="0">
                <a:solidFill>
                  <a:prstClr val="black"/>
                </a:solidFill>
                <a:latin typeface="Times New Roman" pitchFamily="18" charset="0"/>
                <a:cs typeface="Times New Roman" pitchFamily="18" charset="0"/>
              </a:rPr>
              <a:t>More </a:t>
            </a:r>
            <a:r>
              <a:rPr lang="en-IN" sz="2700" dirty="0">
                <a:solidFill>
                  <a:prstClr val="black"/>
                </a:solidFill>
                <a:latin typeface="Times New Roman" pitchFamily="18" charset="0"/>
                <a:cs typeface="Times New Roman" pitchFamily="18" charset="0"/>
              </a:rPr>
              <a:t>complex parts with true three-dimensional geometries are also feasible in powder metallurgy, by adding secondary operations such as machining to complete the shape of the pressed and sintered part, and by observing certain design guidelines such as those outlined in the following section</a:t>
            </a:r>
            <a:r>
              <a:rPr lang="en-IN" sz="2700" dirty="0" smtClean="0">
                <a:solidFill>
                  <a:prstClr val="black"/>
                </a:solidFill>
                <a:latin typeface="Times New Roman" pitchFamily="18" charset="0"/>
                <a:cs typeface="Times New Roman" pitchFamily="18" charset="0"/>
              </a:rPr>
              <a:t>.</a:t>
            </a:r>
            <a:endParaRPr lang="en-IN" sz="2700"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409730971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16774</TotalTime>
  <Words>1005</Words>
  <Application>Microsoft Office PowerPoint</Application>
  <PresentationFormat>عرض على الشاشة (3:4)‏</PresentationFormat>
  <Paragraphs>45</Paragraphs>
  <Slides>13</Slides>
  <Notes>0</Notes>
  <HiddenSlides>0</HiddenSlides>
  <MMClips>0</MMClips>
  <ScaleCrop>false</ScaleCrop>
  <HeadingPairs>
    <vt:vector size="4" baseType="variant">
      <vt:variant>
        <vt:lpstr>نسق</vt:lpstr>
      </vt:variant>
      <vt:variant>
        <vt:i4>1</vt:i4>
      </vt:variant>
      <vt:variant>
        <vt:lpstr>عناوين الشرائح</vt:lpstr>
      </vt:variant>
      <vt:variant>
        <vt:i4>13</vt:i4>
      </vt:variant>
    </vt:vector>
  </HeadingPairs>
  <TitlesOfParts>
    <vt:vector size="14" baseType="lpstr">
      <vt:lpstr>انقلاب</vt:lpstr>
      <vt:lpstr>Materials and Products for Powder Metallurgy</vt:lpstr>
      <vt:lpstr>عرض تقديمي في PowerPoint</vt:lpstr>
      <vt:lpstr>Figure (1) Application of powder metallurgy products in various parts of a passenger vehicle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Fe-based PM product (PM products based on iron with low or medium strength)</vt:lpstr>
      <vt:lpstr>عرض تقديمي في PowerPoint</vt:lpstr>
      <vt:lpstr>عرض تقديمي في PowerPoint</vt:lpstr>
      <vt:lpstr>عرض تقديمي في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eng sona</dc:creator>
  <cp:lastModifiedBy>DR.Ahmed Saker 2O11</cp:lastModifiedBy>
  <cp:revision>17</cp:revision>
  <dcterms:created xsi:type="dcterms:W3CDTF">2006-08-16T00:00:00Z</dcterms:created>
  <dcterms:modified xsi:type="dcterms:W3CDTF">2020-04-19T20:35:24Z</dcterms:modified>
</cp:coreProperties>
</file>